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87" r:id="rId2"/>
    <p:sldId id="256" r:id="rId3"/>
    <p:sldId id="262" r:id="rId4"/>
    <p:sldId id="261" r:id="rId5"/>
    <p:sldId id="273" r:id="rId6"/>
    <p:sldId id="257" r:id="rId7"/>
    <p:sldId id="263" r:id="rId8"/>
    <p:sldId id="266" r:id="rId9"/>
    <p:sldId id="269" r:id="rId10"/>
    <p:sldId id="271" r:id="rId11"/>
    <p:sldId id="270" r:id="rId12"/>
    <p:sldId id="268" r:id="rId13"/>
    <p:sldId id="258" r:id="rId14"/>
    <p:sldId id="259" r:id="rId15"/>
    <p:sldId id="272" r:id="rId16"/>
    <p:sldId id="282" r:id="rId17"/>
    <p:sldId id="286" r:id="rId18"/>
    <p:sldId id="284" r:id="rId19"/>
    <p:sldId id="283" r:id="rId20"/>
    <p:sldId id="267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60" r:id="rId29"/>
    <p:sldId id="264" r:id="rId30"/>
    <p:sldId id="265" r:id="rId31"/>
    <p:sldId id="274" r:id="rId32"/>
    <p:sldId id="285" r:id="rId33"/>
    <p:sldId id="28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>
      <p:cViewPr varScale="1">
        <p:scale>
          <a:sx n="70" d="100"/>
          <a:sy n="70" d="100"/>
        </p:scale>
        <p:origin x="139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99B13-DA53-4CE7-8866-4F2648F0A6B8}" type="datetimeFigureOut">
              <a:rPr lang="ru-RU" smtClean="0"/>
              <a:t>18.05.2019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1EF6-C7BA-4A2F-84AD-0C3A527669A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99B13-DA53-4CE7-8866-4F2648F0A6B8}" type="datetimeFigureOut">
              <a:rPr lang="ru-RU" smtClean="0"/>
              <a:t>18.05.2019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1EF6-C7BA-4A2F-84AD-0C3A527669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99B13-DA53-4CE7-8866-4F2648F0A6B8}" type="datetimeFigureOut">
              <a:rPr lang="ru-RU" smtClean="0"/>
              <a:t>18.05.2019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1EF6-C7BA-4A2F-84AD-0C3A527669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99B13-DA53-4CE7-8866-4F2648F0A6B8}" type="datetimeFigureOut">
              <a:rPr lang="ru-RU" smtClean="0"/>
              <a:t>18.05.2019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1EF6-C7BA-4A2F-84AD-0C3A527669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99B13-DA53-4CE7-8866-4F2648F0A6B8}" type="datetimeFigureOut">
              <a:rPr lang="ru-RU" smtClean="0"/>
              <a:t>18.05.2019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1EF6-C7BA-4A2F-84AD-0C3A527669A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99B13-DA53-4CE7-8866-4F2648F0A6B8}" type="datetimeFigureOut">
              <a:rPr lang="ru-RU" smtClean="0"/>
              <a:t>18.05.2019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1EF6-C7BA-4A2F-84AD-0C3A527669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99B13-DA53-4CE7-8866-4F2648F0A6B8}" type="datetimeFigureOut">
              <a:rPr lang="ru-RU" smtClean="0"/>
              <a:t>18.05.2019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1EF6-C7BA-4A2F-84AD-0C3A527669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99B13-DA53-4CE7-8866-4F2648F0A6B8}" type="datetimeFigureOut">
              <a:rPr lang="ru-RU" smtClean="0"/>
              <a:t>18.05.2019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961EF6-C7BA-4A2F-84AD-0C3A527669A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99B13-DA53-4CE7-8866-4F2648F0A6B8}" type="datetimeFigureOut">
              <a:rPr lang="ru-RU" smtClean="0"/>
              <a:t>18.05.2019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1EF6-C7BA-4A2F-84AD-0C3A527669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99B13-DA53-4CE7-8866-4F2648F0A6B8}" type="datetimeFigureOut">
              <a:rPr lang="ru-RU" smtClean="0"/>
              <a:t>18.05.2019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9B961EF6-C7BA-4A2F-84AD-0C3A527669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D0299B13-DA53-4CE7-8866-4F2648F0A6B8}" type="datetimeFigureOut">
              <a:rPr lang="ru-RU" smtClean="0"/>
              <a:t>18.05.2019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1EF6-C7BA-4A2F-84AD-0C3A527669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D0299B13-DA53-4CE7-8866-4F2648F0A6B8}" type="datetimeFigureOut">
              <a:rPr lang="ru-RU" smtClean="0"/>
              <a:t>18.05.2019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9B961EF6-C7BA-4A2F-84AD-0C3A527669AC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37560"/>
            <a:ext cx="9144000" cy="2301240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/>
              <a:t>Руководитель: доцент кафедру пропедевтики детских болезней к.м.н. Е.П. Батаева</a:t>
            </a:r>
            <a:br>
              <a:rPr lang="ru-RU" sz="2800" dirty="0" smtClean="0"/>
            </a:br>
            <a:r>
              <a:rPr lang="ru-RU" sz="2800" u="sng" dirty="0" smtClean="0"/>
              <a:t>Помощники</a:t>
            </a:r>
            <a:r>
              <a:rPr lang="ru-RU" sz="2800" dirty="0" smtClean="0"/>
              <a:t>: студентки 3 курса педиатрического факультета Ю.С. Балабанова (348 гр.,</a:t>
            </a:r>
            <a:r>
              <a:rPr lang="ru-RU" sz="2800" b="0" dirty="0" smtClean="0">
                <a:effectLst/>
              </a:rPr>
              <a:t> А.А. </a:t>
            </a:r>
            <a:r>
              <a:rPr lang="ru-RU" sz="2800" b="0" dirty="0" err="1">
                <a:effectLst/>
              </a:rPr>
              <a:t>Пивнева</a:t>
            </a:r>
            <a:r>
              <a:rPr lang="ru-RU" sz="2800" b="0" dirty="0">
                <a:effectLst/>
              </a:rPr>
              <a:t> </a:t>
            </a:r>
            <a:r>
              <a:rPr lang="ru-RU" sz="2800" b="0" dirty="0" smtClean="0">
                <a:effectLst/>
              </a:rPr>
              <a:t> 345 гр.)</a:t>
            </a:r>
            <a:br>
              <a:rPr lang="ru-RU" sz="2800" b="0" dirty="0" smtClean="0">
                <a:effectLst/>
              </a:rPr>
            </a:br>
            <a:r>
              <a:rPr lang="ru-RU" sz="2800" b="0" dirty="0" smtClean="0">
                <a:effectLst/>
              </a:rPr>
              <a:t>			</a:t>
            </a:r>
            <a:r>
              <a:rPr lang="ru-RU" sz="2800" b="0" dirty="0" err="1" smtClean="0">
                <a:effectLst/>
              </a:rPr>
              <a:t>чита</a:t>
            </a:r>
            <a:r>
              <a:rPr lang="ru-RU" sz="2800" b="0" dirty="0" smtClean="0">
                <a:effectLst/>
              </a:rPr>
              <a:t>. 2019 г.</a:t>
            </a:r>
            <a:r>
              <a:rPr lang="ru-RU" sz="2800" b="0" dirty="0">
                <a:effectLst/>
              </a:rPr>
              <a:t/>
            </a:r>
            <a:br>
              <a:rPr lang="ru-RU" sz="2800" b="0" dirty="0">
                <a:effectLst/>
              </a:rPr>
            </a:br>
            <a:r>
              <a:rPr lang="ru-RU" sz="2800" dirty="0" smtClean="0"/>
              <a:t> </a:t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404664"/>
            <a:ext cx="8640960" cy="2892748"/>
          </a:xfrm>
        </p:spPr>
        <p:txBody>
          <a:bodyPr>
            <a:noAutofit/>
          </a:bodyPr>
          <a:lstStyle/>
          <a:p>
            <a:r>
              <a:rPr lang="ru-RU" sz="4000" b="1" i="1" dirty="0" smtClean="0"/>
              <a:t>ОТЧЕТ ПО АЛЬТЕРНАТИВНОЙ ПРАКТИКЕ СТУДЕНТОВ 2 КУРСА ПЕДИАТРИЧЕСКОГО ФАКУЛЬТЕТА</a:t>
            </a:r>
            <a:endParaRPr lang="ru-RU" sz="4000" b="1" i="1" dirty="0"/>
          </a:p>
        </p:txBody>
      </p:sp>
    </p:spTree>
    <p:extLst>
      <p:ext uri="{BB962C8B-B14F-4D97-AF65-F5344CB8AC3E}">
        <p14:creationId xmlns:p14="http://schemas.microsoft.com/office/powerpoint/2010/main" val="9880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48" y="4149080"/>
            <a:ext cx="2909455" cy="25202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992" y="-11507"/>
            <a:ext cx="51435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3483496" cy="368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0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412776"/>
            <a:ext cx="2908697" cy="38782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000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5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1" y="1268760"/>
            <a:ext cx="6034617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-20425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Целями производственной альтернативной практики явились: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</a:t>
            </a:r>
            <a:r>
              <a:rPr lang="ru-RU" dirty="0"/>
              <a:t>)    Освоение навыков помощника палатной и процедурной медицинской сестры;</a:t>
            </a:r>
          </a:p>
          <a:p>
            <a:r>
              <a:rPr lang="ru-RU" dirty="0"/>
              <a:t>2)    Волонтерская деятельность в отделениях детской больницы.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732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/>
              <a:t>Волонтерская деятельность студентов в период производственной практики осуществлялась в выходные и праздничные дни. Мероприятия проводились в форме бесед, </a:t>
            </a:r>
            <a:r>
              <a:rPr lang="ru-RU" sz="2400" dirty="0" smtClean="0"/>
              <a:t>игр. 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Тематика</a:t>
            </a:r>
            <a:r>
              <a:rPr lang="ru-RU" dirty="0"/>
              <a:t>: </a:t>
            </a:r>
            <a:endParaRPr lang="ru-RU" dirty="0" smtClean="0"/>
          </a:p>
          <a:p>
            <a:r>
              <a:rPr lang="ru-RU" b="1" dirty="0" smtClean="0"/>
              <a:t>«Правила личной гигиены»</a:t>
            </a:r>
          </a:p>
          <a:p>
            <a:r>
              <a:rPr lang="ru-RU" b="1" dirty="0" smtClean="0"/>
              <a:t>«Правила </a:t>
            </a:r>
            <a:r>
              <a:rPr lang="ru-RU" b="1" dirty="0"/>
              <a:t>дорожного движения</a:t>
            </a:r>
            <a:r>
              <a:rPr lang="ru-RU" b="1" dirty="0" smtClean="0"/>
              <a:t>»</a:t>
            </a:r>
          </a:p>
          <a:p>
            <a:r>
              <a:rPr lang="ru-RU" b="1" dirty="0" smtClean="0"/>
              <a:t> </a:t>
            </a:r>
            <a:r>
              <a:rPr lang="ru-RU" b="1" dirty="0"/>
              <a:t>«День победы» </a:t>
            </a:r>
            <a:endParaRPr lang="ru-RU" b="1" dirty="0" smtClean="0"/>
          </a:p>
          <a:p>
            <a:r>
              <a:rPr lang="ru-RU" b="1" dirty="0" smtClean="0"/>
              <a:t>«Этикет»</a:t>
            </a:r>
          </a:p>
          <a:p>
            <a:r>
              <a:rPr lang="ru-RU" b="1" dirty="0" smtClean="0"/>
              <a:t>«Оригами»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347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80633"/>
            <a:ext cx="4329933" cy="57773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5976" cy="580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8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780" cy="6870242"/>
          </a:xfrm>
        </p:spPr>
      </p:pic>
    </p:spTree>
    <p:extLst>
      <p:ext uri="{BB962C8B-B14F-4D97-AF65-F5344CB8AC3E}">
        <p14:creationId xmlns:p14="http://schemas.microsoft.com/office/powerpoint/2010/main" val="31220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23"/>
            <a:ext cx="9192402" cy="675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9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" y="10481"/>
            <a:ext cx="9120514" cy="6847519"/>
          </a:xfrm>
        </p:spPr>
      </p:pic>
    </p:spTree>
    <p:extLst>
      <p:ext uri="{BB962C8B-B14F-4D97-AF65-F5344CB8AC3E}">
        <p14:creationId xmlns:p14="http://schemas.microsoft.com/office/powerpoint/2010/main" val="150392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" y="0"/>
            <a:ext cx="9139942" cy="6858000"/>
          </a:xfrm>
        </p:spPr>
      </p:pic>
    </p:spTree>
    <p:extLst>
      <p:ext uri="{BB962C8B-B14F-4D97-AF65-F5344CB8AC3E}">
        <p14:creationId xmlns:p14="http://schemas.microsoft.com/office/powerpoint/2010/main" val="249930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620688"/>
            <a:ext cx="7543800" cy="1524000"/>
          </a:xfrm>
        </p:spPr>
        <p:txBody>
          <a:bodyPr>
            <a:noAutofit/>
          </a:bodyPr>
          <a:lstStyle/>
          <a:p>
            <a:r>
              <a:rPr lang="ru-RU" sz="5400" i="1" dirty="0" smtClean="0"/>
              <a:t>Девиз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> </a:t>
            </a:r>
            <a:br>
              <a:rPr lang="ru-RU" sz="3600" dirty="0" smtClean="0"/>
            </a:br>
            <a:r>
              <a:rPr lang="ru-RU" sz="3600" dirty="0" smtClean="0"/>
              <a:t>«Быть </a:t>
            </a:r>
            <a:r>
              <a:rPr lang="ru-RU" sz="3600" dirty="0"/>
              <a:t>счастливым счастьем других — вот настоящее счастье и земной идеал жизни всякого, кто избирает врачебную профессию».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4653136"/>
            <a:ext cx="6480048" cy="1752600"/>
          </a:xfrm>
        </p:spPr>
        <p:txBody>
          <a:bodyPr/>
          <a:lstStyle/>
          <a:p>
            <a:r>
              <a:rPr lang="ru-RU" dirty="0"/>
              <a:t>Н. И. Пирогов.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27"/>
            <a:ext cx="3995936" cy="266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3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" y="0"/>
            <a:ext cx="9139943" cy="6858000"/>
          </a:xfrm>
        </p:spPr>
      </p:pic>
    </p:spTree>
    <p:extLst>
      <p:ext uri="{BB962C8B-B14F-4D97-AF65-F5344CB8AC3E}">
        <p14:creationId xmlns:p14="http://schemas.microsoft.com/office/powerpoint/2010/main" val="169193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416" y="16084"/>
            <a:ext cx="7487816" cy="561586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9231"/>
            <a:ext cx="3131840" cy="4178769"/>
          </a:xfrm>
        </p:spPr>
      </p:pic>
    </p:spTree>
    <p:extLst>
      <p:ext uri="{BB962C8B-B14F-4D97-AF65-F5344CB8AC3E}">
        <p14:creationId xmlns:p14="http://schemas.microsoft.com/office/powerpoint/2010/main" val="286262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20" y="1926316"/>
            <a:ext cx="5166360" cy="387373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8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40"/>
            <a:ext cx="9112390" cy="6832460"/>
          </a:xfrm>
        </p:spPr>
      </p:pic>
    </p:spTree>
    <p:extLst>
      <p:ext uri="{BB962C8B-B14F-4D97-AF65-F5344CB8AC3E}">
        <p14:creationId xmlns:p14="http://schemas.microsoft.com/office/powerpoint/2010/main" val="259246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03" y="1"/>
            <a:ext cx="9154503" cy="6864036"/>
          </a:xfrm>
        </p:spPr>
      </p:pic>
    </p:spTree>
    <p:extLst>
      <p:ext uri="{BB962C8B-B14F-4D97-AF65-F5344CB8AC3E}">
        <p14:creationId xmlns:p14="http://schemas.microsoft.com/office/powerpoint/2010/main" val="92689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4" y="1"/>
            <a:ext cx="9146453" cy="6858000"/>
          </a:xfrm>
        </p:spPr>
      </p:pic>
    </p:spTree>
    <p:extLst>
      <p:ext uri="{BB962C8B-B14F-4D97-AF65-F5344CB8AC3E}">
        <p14:creationId xmlns:p14="http://schemas.microsoft.com/office/powerpoint/2010/main" val="155291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52601" cy="528945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00808"/>
            <a:ext cx="3975906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2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684" y="45846"/>
            <a:ext cx="5233927" cy="698355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3754519" cy="281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53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2204864"/>
            <a:ext cx="7745505" cy="3877815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Важным направлением альтернативной работы студентов явилось личное производство средств, оказывающих огромную помощь в развивающем уходе недоношенных детей с очень низкой и экстремально низкой массой тела: пошив своими руками </a:t>
            </a:r>
            <a:r>
              <a:rPr lang="ru-RU" dirty="0" smtClean="0"/>
              <a:t>гнезд </a:t>
            </a:r>
            <a:r>
              <a:rPr lang="ru-RU" dirty="0"/>
              <a:t>для выхаживания новорожденных детей с целью обеспечения имитации внутриутробной позы плода, максимального энергосбережения; имитаторов материнских рук </a:t>
            </a:r>
            <a:r>
              <a:rPr lang="ru-RU" dirty="0" smtClean="0"/>
              <a:t>для </a:t>
            </a:r>
            <a:r>
              <a:rPr lang="ru-RU" dirty="0"/>
              <a:t>снижения стресса </a:t>
            </a:r>
            <a:r>
              <a:rPr lang="ru-RU" dirty="0" smtClean="0"/>
              <a:t>ребенка</a:t>
            </a:r>
            <a:r>
              <a:rPr lang="ru-RU" dirty="0"/>
              <a:t> </a:t>
            </a:r>
            <a:r>
              <a:rPr lang="ru-RU" dirty="0" smtClean="0"/>
              <a:t>и вязание носочков и шапочек.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606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11163"/>
            <a:ext cx="3892236" cy="564246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0"/>
            <a:ext cx="3840496" cy="532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3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Альтернативная практика для студентов 2 курса педиатрического факультета предусмотрена в объеме 144 часов, из них волонтерская деятельность (подготовка и проведение мероприятий) – 40 часов, работа в отделениях – 100 часов. База – ГУЗ Краевая детская клиническая больница города Читы. </a:t>
            </a:r>
          </a:p>
        </p:txBody>
      </p:sp>
    </p:spTree>
    <p:extLst>
      <p:ext uri="{BB962C8B-B14F-4D97-AF65-F5344CB8AC3E}">
        <p14:creationId xmlns:p14="http://schemas.microsoft.com/office/powerpoint/2010/main" val="175921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68" y="1268760"/>
            <a:ext cx="3722600" cy="4963467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368" y="0"/>
            <a:ext cx="4509694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6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720" y="692696"/>
            <a:ext cx="2904657" cy="38782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44" y="332656"/>
            <a:ext cx="5136356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-20782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4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" y="0"/>
            <a:ext cx="9134474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467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УРА!!!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66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Благодарим за внимание!!!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38013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6"/>
            <a:ext cx="3888432" cy="5184576"/>
          </a:xfrm>
        </p:spPr>
      </p:pic>
      <p:pic>
        <p:nvPicPr>
          <p:cNvPr id="1026" name="Picture 2" descr="C:\Users\vbvbv\Desktop\ghfrnbrf\9Z3EVD0WpE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2696"/>
            <a:ext cx="3837502" cy="511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17777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3847356" cy="51298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2656"/>
            <a:ext cx="4549434" cy="606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9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26305"/>
            <a:ext cx="4135658" cy="47525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799" y="548680"/>
            <a:ext cx="3934993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Студенты работали в качестве помощника палатной и процедурной медицинской сестры в отделениях больницы: </a:t>
            </a:r>
            <a:r>
              <a:rPr lang="ru-RU" dirty="0" err="1"/>
              <a:t>кардиоэндокринологическом</a:t>
            </a:r>
            <a:r>
              <a:rPr lang="ru-RU" dirty="0"/>
              <a:t>, </a:t>
            </a:r>
            <a:r>
              <a:rPr lang="ru-RU" dirty="0" err="1"/>
              <a:t>нефрологическом</a:t>
            </a:r>
            <a:r>
              <a:rPr lang="ru-RU" dirty="0"/>
              <a:t>, неврологическом, пульмонологическом, нейрохирургическом, патологии новорожденных, </a:t>
            </a:r>
            <a:r>
              <a:rPr lang="ru-RU" dirty="0" smtClean="0"/>
              <a:t>отоларингологии</a:t>
            </a:r>
            <a:r>
              <a:rPr lang="ru-RU" dirty="0"/>
              <a:t>, </a:t>
            </a:r>
            <a:r>
              <a:rPr lang="ru-RU" dirty="0" smtClean="0"/>
              <a:t>травматологическом, гастроэнтерологическом и др.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38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789045"/>
            <a:ext cx="3707904" cy="49438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85" y="476672"/>
            <a:ext cx="4176464" cy="556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7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28800"/>
            <a:ext cx="3629535" cy="464569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3618402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0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465</TotalTime>
  <Words>205</Words>
  <Application>Microsoft Office PowerPoint</Application>
  <PresentationFormat>Экран (4:3)</PresentationFormat>
  <Paragraphs>19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Arial</vt:lpstr>
      <vt:lpstr>Franklin Gothic Book</vt:lpstr>
      <vt:lpstr>Wingdings 2</vt:lpstr>
      <vt:lpstr>Техническая</vt:lpstr>
      <vt:lpstr>Руководитель: доцент кафедру пропедевтики детских болезней к.м.н. Е.П. Батаева Помощники: студентки 3 курса педиатрического факультета Ю.С. Балабанова (348 гр., А.А. Пивнева  345 гр.)    чита. 2019 г.   </vt:lpstr>
      <vt:lpstr>Девиз     «Быть счастливым счастьем других — вот настоящее счастье и земной идеал жизни всякого, кто избирает врачебную профессию».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Целями производственной альтернативной практики явились: </vt:lpstr>
      <vt:lpstr>Волонтерская деятельность студентов в период производственной практики осуществлялась в выходные и праздничные дни. Мероприятия проводились в форме бесед, игр.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УРА!!!</vt:lpstr>
      <vt:lpstr>Благодарим за внимание!!!</vt:lpstr>
    </vt:vector>
  </TitlesOfParts>
  <Company>Krokoz™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</dc:creator>
  <cp:lastModifiedBy>Эльдорадо</cp:lastModifiedBy>
  <cp:revision>16</cp:revision>
  <dcterms:created xsi:type="dcterms:W3CDTF">2019-05-05T05:32:29Z</dcterms:created>
  <dcterms:modified xsi:type="dcterms:W3CDTF">2019-05-18T10:11:01Z</dcterms:modified>
</cp:coreProperties>
</file>